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1" r:id="rId5"/>
    <p:sldId id="267" r:id="rId6"/>
    <p:sldId id="286" r:id="rId7"/>
    <p:sldId id="260" r:id="rId8"/>
    <p:sldId id="280" r:id="rId9"/>
    <p:sldId id="261" r:id="rId10"/>
    <p:sldId id="270" r:id="rId11"/>
    <p:sldId id="283" r:id="rId12"/>
    <p:sldId id="275" r:id="rId13"/>
    <p:sldId id="279" r:id="rId14"/>
    <p:sldId id="262" r:id="rId15"/>
    <p:sldId id="274" r:id="rId16"/>
    <p:sldId id="276" r:id="rId17"/>
    <p:sldId id="277" r:id="rId18"/>
    <p:sldId id="263" r:id="rId19"/>
    <p:sldId id="266" r:id="rId20"/>
    <p:sldId id="278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EC9DF-D1FD-4BEB-942D-7EBA9B01C2C1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2200D-7413-40C4-B2EE-880F28803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1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2200D-7413-40C4-B2EE-880F28803B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2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C323-60DB-4DBB-A785-4328D86F8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F004-EE25-4954-AEF5-1BAF4CCAB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085-4FF3-4003-80E2-7EB39D31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5BEC9-5C58-47CD-9170-569735A5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19FC-9907-4211-BEC6-9EC11029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DE9E-844B-4CB9-8DAF-7EB5BF3B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DF9ED-4AA7-4DB5-88A2-656552ABA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B3C7-E98B-48C2-8CD4-AC930FCE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F760-6124-43C7-B7BA-B9823DB6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3069-CBD2-4486-B006-69A735C3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8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BB06F-1D2C-4D5A-B94A-8222B8173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7AB25-E222-45CC-9058-AF2EFDF40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623BF-D0EB-4993-A291-10D37985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44AF5-4B8A-4589-B6A9-A998D496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64711-ABE5-4602-88E9-9B271C9C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6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D786-D380-4E6F-88D0-1CA21A28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4A95-FADA-466F-B52A-5E2249B3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311EC-92D7-4151-9684-E3F7BBCC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9325-F0AE-409B-9E9D-F9141D0B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C5F9-97AA-42F8-A459-20F79CE1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C8D5-14C4-44D3-B2DB-8631BDA7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B7A7-C8A1-4631-A6A1-B01BFD8A2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B4F7-AC4C-4732-ABF9-686C1BBB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7FF0-439F-4E42-A46D-3DF63D36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5E49-46DE-452F-B6C6-7DA07CD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3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BB76-14AE-4059-B31E-3B51CF30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8AE-4396-4657-9CF0-7C281597E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1AA-5C79-47C8-9CCC-959A83244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345F4-BDD3-485F-B3DD-E3160FD6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CA5EF-BC2C-4A6B-9A71-6786727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5A771-445C-48AC-9844-CD7793A0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D3E1-37B8-4A01-9271-58F628CC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14D3A-C9C3-43B8-9CC2-9FA0CA82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C298F-F581-47EF-96B6-A7E664041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1E386-29F2-4FF8-8CFD-1AE0CB886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D8A53-6252-47D6-B54B-1E71C97F6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C378D-96C7-47EA-8E0D-C35E5ECC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4773-228F-4D89-81B3-F0877F2C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5023F-FB1E-40AD-B2D3-E70D3AC0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78C5-2D63-46D3-86A3-75CE67A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C2ECB-19DE-4B39-85F8-D8DF2092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D284C-0DAD-43C4-94CD-5C0E958C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A1080-937A-4482-8494-4F3CB515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6B1B2-7E78-4FF8-806F-91F67325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1B6C3-8E73-481C-B551-05345E08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1B4D2-D2F8-4FFF-9A45-89114580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82AE-7555-44A0-8876-72E27E7E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C341-215B-4BD5-9A54-590536701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2C678-E406-4AA5-8BDA-9B1CA101D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045F-83CF-4AD4-B7FA-E5412943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F04B2-3C0D-4E83-BBA1-421334F0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A1EE6-66FE-4179-A407-7E88C51B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BB4A-631D-42BE-BA95-2C79BA9A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4E2DF-3B43-4F12-A4E3-D3CFE95A7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21CEB-7995-4BBD-BA7C-5D9D475B9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A8950-2C8E-49FD-8D98-5E79788E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5602-3876-44C5-9612-5F697102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F1A91-2D81-4532-81EF-AEECD752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FBAB5-00A8-4463-81BD-87B553BE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9D831-5BBB-4E5E-9B94-8B317A38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BC24B-89DB-40E5-A2CF-90BB15136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9C75-8A43-484A-89F7-63472CB91E35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BEAFF-FD2F-4F5A-90F3-4207D917F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4C4C-EE3F-4F3D-94A2-E8F884822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5874B-8EA1-49F4-AACE-57269299C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2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sv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sv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358-3C05-4EF5-A431-07772F87E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88" y="1159685"/>
            <a:ext cx="11193624" cy="23876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Sony Pictures Take Home</a:t>
            </a:r>
          </a:p>
        </p:txBody>
      </p:sp>
    </p:spTree>
    <p:extLst>
      <p:ext uri="{BB962C8B-B14F-4D97-AF65-F5344CB8AC3E}">
        <p14:creationId xmlns:p14="http://schemas.microsoft.com/office/powerpoint/2010/main" val="40977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D5ECD197-D85B-4509-AC8E-0151DCED8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3" y="501865"/>
            <a:ext cx="6557002" cy="65570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66FD5-9FA8-4E52-96C7-B6E0E386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3" y="0"/>
            <a:ext cx="10515600" cy="1200149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Recency, 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44C2C-0445-4BF9-BFCA-F196C386A81D}"/>
              </a:ext>
            </a:extLst>
          </p:cNvPr>
          <p:cNvSpPr txBox="1"/>
          <p:nvPr/>
        </p:nvSpPr>
        <p:spPr>
          <a:xfrm>
            <a:off x="7558087" y="1200149"/>
            <a:ext cx="34075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Highly Active Users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All Have Highest Recency Score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80% Users Have Highest Frequency Score</a:t>
            </a:r>
          </a:p>
          <a:p>
            <a:pPr algn="just"/>
            <a:r>
              <a:rPr lang="en-US" sz="1200" dirty="0"/>
              <a:t> </a:t>
            </a:r>
          </a:p>
          <a:p>
            <a:pPr algn="just"/>
            <a:r>
              <a:rPr lang="en-US" sz="1600" dirty="0"/>
              <a:t>Active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90% Users Have Highest Recency Score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All Have Recency Score As 2 Or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Over 70% Users Have Highest Frequency Score </a:t>
            </a:r>
          </a:p>
          <a:p>
            <a:pPr algn="just"/>
            <a:endParaRPr lang="en-US" sz="1200" dirty="0"/>
          </a:p>
          <a:p>
            <a:pPr algn="just"/>
            <a:r>
              <a:rPr lang="en-US" sz="1600" dirty="0"/>
              <a:t>Inactive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40% and 50% Users Have Frequency Score As 1 and 2, only 10% In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40% Users Have Frequency Score As 1 Or 2, 20% In 3</a:t>
            </a:r>
          </a:p>
          <a:p>
            <a:pPr algn="just"/>
            <a:endParaRPr lang="en-US" sz="1200" dirty="0"/>
          </a:p>
          <a:p>
            <a:pPr algn="just"/>
            <a:r>
              <a:rPr lang="en-US" sz="1600" dirty="0"/>
              <a:t>Churned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More Than 90% Users Have Lowest Recency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More Than 60% Users Have Lowest Frequency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20% Users Have Highest Frequency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369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6FD5-9FA8-4E52-96C7-B6E0E386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3" y="0"/>
            <a:ext cx="10515600" cy="1200149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Recency, Frequency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B3E49DB-15C5-4511-AC3D-19C1B9C4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43" y="1461707"/>
            <a:ext cx="7616952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B02C-1974-40B9-BCBD-A8052D52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7" y="1"/>
            <a:ext cx="10515600" cy="117157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Highly Active Users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27690F76-C607-41D2-AC23-937FB9190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8" y="1568450"/>
            <a:ext cx="9821697" cy="4572000"/>
          </a:xfrm>
        </p:spPr>
      </p:pic>
    </p:spTree>
    <p:extLst>
      <p:ext uri="{BB962C8B-B14F-4D97-AF65-F5344CB8AC3E}">
        <p14:creationId xmlns:p14="http://schemas.microsoft.com/office/powerpoint/2010/main" val="7648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5325-7BD1-496B-9BCC-DF1B1972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Highly Active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8A584-BA2B-41C6-B88D-8B7A20F8F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062" y="2449167"/>
            <a:ext cx="3871912" cy="1959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Features To Capture Highly Active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US Box Office Greater Than 100 Million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1 – 5 Years After Movie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Over 10 Years After Movie 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Comedies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Movies In The 90’s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4A66C-75AA-4470-8971-AD9182BF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3818"/>
            <a:ext cx="6880319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9957D-E828-4AAC-A7EB-42D9391DDAAA}"/>
              </a:ext>
            </a:extLst>
          </p:cNvPr>
          <p:cNvSpPr txBox="1"/>
          <p:nvPr/>
        </p:nvSpPr>
        <p:spPr>
          <a:xfrm>
            <a:off x="4843639" y="46204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50098-6944-499A-99D8-2C58AFA3120F}"/>
              </a:ext>
            </a:extLst>
          </p:cNvPr>
          <p:cNvSpPr txBox="1"/>
          <p:nvPr/>
        </p:nvSpPr>
        <p:spPr>
          <a:xfrm>
            <a:off x="3584376" y="2619375"/>
            <a:ext cx="273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78A0-0281-4AAD-9D27-38E5DBF6046E}"/>
              </a:ext>
            </a:extLst>
          </p:cNvPr>
          <p:cNvSpPr txBox="1"/>
          <p:nvPr/>
        </p:nvSpPr>
        <p:spPr>
          <a:xfrm>
            <a:off x="2759869" y="16194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101AA-BE6F-4F66-9485-62FF9610301B}"/>
              </a:ext>
            </a:extLst>
          </p:cNvPr>
          <p:cNvSpPr txBox="1"/>
          <p:nvPr/>
        </p:nvSpPr>
        <p:spPr>
          <a:xfrm>
            <a:off x="2749883" y="19748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22B660-5287-4308-92A2-4B855E424BCC}"/>
              </a:ext>
            </a:extLst>
          </p:cNvPr>
          <p:cNvCxnSpPr/>
          <p:nvPr/>
        </p:nvCxnSpPr>
        <p:spPr>
          <a:xfrm>
            <a:off x="592184" y="559355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EAD8EA-DB23-4FF2-9814-B77974CD2000}"/>
              </a:ext>
            </a:extLst>
          </p:cNvPr>
          <p:cNvCxnSpPr/>
          <p:nvPr/>
        </p:nvCxnSpPr>
        <p:spPr>
          <a:xfrm>
            <a:off x="747712" y="458390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A7BA3B-F9AD-470A-9A62-AC356E12F42F}"/>
              </a:ext>
            </a:extLst>
          </p:cNvPr>
          <p:cNvCxnSpPr/>
          <p:nvPr/>
        </p:nvCxnSpPr>
        <p:spPr>
          <a:xfrm>
            <a:off x="838200" y="3574256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3D9DDD-DBFC-4D4F-A5B2-59119E2CADFE}"/>
              </a:ext>
            </a:extLst>
          </p:cNvPr>
          <p:cNvCxnSpPr/>
          <p:nvPr/>
        </p:nvCxnSpPr>
        <p:spPr>
          <a:xfrm>
            <a:off x="838200" y="2590799"/>
            <a:ext cx="7372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ADFB17-66F2-463A-8F94-3FF9EA72767B}"/>
              </a:ext>
            </a:extLst>
          </p:cNvPr>
          <p:cNvSpPr txBox="1"/>
          <p:nvPr/>
        </p:nvSpPr>
        <p:spPr>
          <a:xfrm>
            <a:off x="3457786" y="29695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3B99-4F00-4166-A6DD-4AAA13C643C5}"/>
              </a:ext>
            </a:extLst>
          </p:cNvPr>
          <p:cNvSpPr txBox="1"/>
          <p:nvPr/>
        </p:nvSpPr>
        <p:spPr>
          <a:xfrm>
            <a:off x="4712032" y="49545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94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4956-29F5-4CEB-BE3E-A849EBED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- Highly Active Users</a:t>
            </a:r>
          </a:p>
        </p:txBody>
      </p:sp>
      <p:pic>
        <p:nvPicPr>
          <p:cNvPr id="9" name="Content Placeholder 8" descr="Office worker female outline">
            <a:extLst>
              <a:ext uri="{FF2B5EF4-FFF2-40B4-BE49-F238E27FC236}">
                <a16:creationId xmlns:a16="http://schemas.microsoft.com/office/drawing/2014/main" id="{BD8ADC82-755A-4F40-8CD2-68D1EF29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8461" y="1230346"/>
            <a:ext cx="914400" cy="914400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900344-4374-49B3-A36F-7381CC5A30A1}"/>
              </a:ext>
            </a:extLst>
          </p:cNvPr>
          <p:cNvSpPr txBox="1"/>
          <p:nvPr/>
        </p:nvSpPr>
        <p:spPr>
          <a:xfrm>
            <a:off x="8827889" y="1578809"/>
            <a:ext cx="163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ID: 1804132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5F6AE2-EB90-4FB5-BDCB-152FAE8B6ECB}"/>
              </a:ext>
            </a:extLst>
          </p:cNvPr>
          <p:cNvSpPr txBox="1"/>
          <p:nvPr/>
        </p:nvSpPr>
        <p:spPr>
          <a:xfrm>
            <a:off x="7418461" y="2397992"/>
            <a:ext cx="47735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Registered on Dec 14</a:t>
            </a:r>
            <a:r>
              <a:rPr lang="en-US" baseline="30000" dirty="0"/>
              <a:t>th</a:t>
            </a:r>
            <a:r>
              <a:rPr lang="en-US" dirty="0"/>
              <a:t>, 2017 (656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Purchase is 307 Days 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6 Transactions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before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In 60 – 90 Days A</a:t>
            </a:r>
            <a:r>
              <a:rPr lang="en-US" altLang="zh-CN" dirty="0"/>
              <a:t>fter </a:t>
            </a:r>
            <a:r>
              <a:rPr lang="en-US" dirty="0"/>
              <a:t>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90 Days After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Physical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Electronic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Comedy, 1 Action, 1 Children, 1 Family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Release Year 2000 –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US Box Office Greater Than 100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1-5 </a:t>
            </a:r>
            <a:r>
              <a:rPr lang="en-US" altLang="zh-CN" dirty="0"/>
              <a:t>Years After Movie Release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10A7ED-9BF1-432B-B95F-C4C9E90B39ED}"/>
              </a:ext>
            </a:extLst>
          </p:cNvPr>
          <p:cNvGrpSpPr/>
          <p:nvPr/>
        </p:nvGrpSpPr>
        <p:grpSpPr>
          <a:xfrm>
            <a:off x="838200" y="1111251"/>
            <a:ext cx="5563954" cy="5486400"/>
            <a:chOff x="838200" y="1111251"/>
            <a:chExt cx="5563954" cy="54864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D32B58-80BB-4B51-8CE9-CFB0E552CE38}"/>
                </a:ext>
              </a:extLst>
            </p:cNvPr>
            <p:cNvGrpSpPr/>
            <p:nvPr/>
          </p:nvGrpSpPr>
          <p:grpSpPr>
            <a:xfrm>
              <a:off x="838200" y="1111251"/>
              <a:ext cx="5563954" cy="5486400"/>
              <a:chOff x="838200" y="1325563"/>
              <a:chExt cx="5563954" cy="5486400"/>
            </a:xfrm>
          </p:grpSpPr>
          <p:pic>
            <p:nvPicPr>
              <p:cNvPr id="16" name="Picture 15" descr="Chart, histogram&#10;&#10;Description automatically generated">
                <a:extLst>
                  <a:ext uri="{FF2B5EF4-FFF2-40B4-BE49-F238E27FC236}">
                    <a16:creationId xmlns:a16="http://schemas.microsoft.com/office/drawing/2014/main" id="{E96FA67E-9411-40DE-9DC1-2AEB4BD75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1543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24" name="Picture 23" descr="Chart, histogram&#10;&#10;Description automatically generated">
                <a:extLst>
                  <a:ext uri="{FF2B5EF4-FFF2-40B4-BE49-F238E27FC236}">
                    <a16:creationId xmlns:a16="http://schemas.microsoft.com/office/drawing/2014/main" id="{1D0858A6-5F92-4048-B6AF-42F905A51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177" y="1325563"/>
                <a:ext cx="2749455" cy="1828800"/>
              </a:xfrm>
              <a:prstGeom prst="rect">
                <a:avLst/>
              </a:prstGeom>
            </p:spPr>
          </p:pic>
          <p:pic>
            <p:nvPicPr>
              <p:cNvPr id="28" name="Picture 2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C74635A-84DE-4709-9745-48D29A494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9831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51CC7C68-9F47-4DC8-B94A-BB797C82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210" y="3154363"/>
                <a:ext cx="2704422" cy="1828800"/>
              </a:xfrm>
              <a:prstGeom prst="rect">
                <a:avLst/>
              </a:prstGeom>
            </p:spPr>
          </p:pic>
          <p:pic>
            <p:nvPicPr>
              <p:cNvPr id="36" name="Picture 35" descr="Chart, histogram&#10;&#10;Description automatically generated">
                <a:extLst>
                  <a:ext uri="{FF2B5EF4-FFF2-40B4-BE49-F238E27FC236}">
                    <a16:creationId xmlns:a16="http://schemas.microsoft.com/office/drawing/2014/main" id="{06CCD9DB-5E92-4701-BA71-F96824F5D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177" y="4983163"/>
                <a:ext cx="2781977" cy="1828800"/>
              </a:xfrm>
              <a:prstGeom prst="rect">
                <a:avLst/>
              </a:prstGeom>
            </p:spPr>
          </p:pic>
        </p:grpSp>
        <p:pic>
          <p:nvPicPr>
            <p:cNvPr id="42" name="Picture 41" descr="Chart, histogram&#10;&#10;Description automatically generated">
              <a:extLst>
                <a:ext uri="{FF2B5EF4-FFF2-40B4-BE49-F238E27FC236}">
                  <a16:creationId xmlns:a16="http://schemas.microsoft.com/office/drawing/2014/main" id="{5515FF13-100B-427B-B90E-5FB46BCF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111251"/>
              <a:ext cx="270442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0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F92D-241C-4B60-9DCD-E77DD7B8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6" name="Content Placeholder 5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2BCB136E-27E9-40EB-9CA7-2A8756D7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76" y="1447046"/>
            <a:ext cx="9639247" cy="4572000"/>
          </a:xfrm>
        </p:spPr>
      </p:pic>
    </p:spTree>
    <p:extLst>
      <p:ext uri="{BB962C8B-B14F-4D97-AF65-F5344CB8AC3E}">
        <p14:creationId xmlns:p14="http://schemas.microsoft.com/office/powerpoint/2010/main" val="13798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C148-68E2-4BF4-839C-264A6C4B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E7567-96C2-4BFC-BDBD-9C420B8C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6" y="1561307"/>
            <a:ext cx="5887550" cy="411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061990-D768-4FC7-96BA-684353FE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719" y="2449167"/>
            <a:ext cx="3871912" cy="1959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Features To Capture Churned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Transactions After 90 Days of 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Length of Being Registered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Transactions Before Registration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Physical Sell-through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Electronic Sell-through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Android (Mobile)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0E13D-E5C2-4BDA-A8EE-B08F2B0D6744}"/>
              </a:ext>
            </a:extLst>
          </p:cNvPr>
          <p:cNvSpPr txBox="1"/>
          <p:nvPr/>
        </p:nvSpPr>
        <p:spPr>
          <a:xfrm>
            <a:off x="3848750" y="4935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BC954-06A3-466D-A97B-27CA81E31200}"/>
              </a:ext>
            </a:extLst>
          </p:cNvPr>
          <p:cNvSpPr txBox="1"/>
          <p:nvPr/>
        </p:nvSpPr>
        <p:spPr>
          <a:xfrm>
            <a:off x="2877145" y="3101180"/>
            <a:ext cx="273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9806-0C79-47DD-9F6D-9775A041A861}"/>
              </a:ext>
            </a:extLst>
          </p:cNvPr>
          <p:cNvSpPr txBox="1"/>
          <p:nvPr/>
        </p:nvSpPr>
        <p:spPr>
          <a:xfrm>
            <a:off x="2877145" y="34798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6FE4F-DA09-4631-9D22-C3C62886D35A}"/>
              </a:ext>
            </a:extLst>
          </p:cNvPr>
          <p:cNvSpPr txBox="1"/>
          <p:nvPr/>
        </p:nvSpPr>
        <p:spPr>
          <a:xfrm>
            <a:off x="3293387" y="38259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24EF9-6BDE-43B4-A234-C0BBFEFC79D3}"/>
              </a:ext>
            </a:extLst>
          </p:cNvPr>
          <p:cNvSpPr txBox="1"/>
          <p:nvPr/>
        </p:nvSpPr>
        <p:spPr>
          <a:xfrm>
            <a:off x="3505850" y="19758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34EB-93A1-49A4-A5F4-0F691617D1BF}"/>
              </a:ext>
            </a:extLst>
          </p:cNvPr>
          <p:cNvSpPr txBox="1"/>
          <p:nvPr/>
        </p:nvSpPr>
        <p:spPr>
          <a:xfrm>
            <a:off x="3202013" y="46125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233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F3F9-A6C5-45F2-9385-65D2B1C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Targeting – Churned Users</a:t>
            </a:r>
          </a:p>
        </p:txBody>
      </p:sp>
      <p:pic>
        <p:nvPicPr>
          <p:cNvPr id="28" name="Graphic 27" descr="Male profile outline">
            <a:extLst>
              <a:ext uri="{FF2B5EF4-FFF2-40B4-BE49-F238E27FC236}">
                <a16:creationId xmlns:a16="http://schemas.microsoft.com/office/drawing/2014/main" id="{3FF7D974-E0DB-4E93-BAC8-99F74464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391" y="132556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C16FB3-70CA-4193-BF76-590F81FD0BA9}"/>
              </a:ext>
            </a:extLst>
          </p:cNvPr>
          <p:cNvSpPr txBox="1"/>
          <p:nvPr/>
        </p:nvSpPr>
        <p:spPr>
          <a:xfrm>
            <a:off x="9232749" y="1576061"/>
            <a:ext cx="163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ID: 42186522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E9CC84-BB86-4FD8-AA97-0BCAD3D1A97C}"/>
              </a:ext>
            </a:extLst>
          </p:cNvPr>
          <p:cNvGrpSpPr/>
          <p:nvPr/>
        </p:nvGrpSpPr>
        <p:grpSpPr>
          <a:xfrm>
            <a:off x="838200" y="1063743"/>
            <a:ext cx="5504558" cy="5416648"/>
            <a:chOff x="626656" y="1514504"/>
            <a:chExt cx="5504558" cy="5416648"/>
          </a:xfrm>
        </p:grpSpPr>
        <p:pic>
          <p:nvPicPr>
            <p:cNvPr id="35" name="Picture 34" descr="Chart, histogram&#10;&#10;Description automatically generated">
              <a:extLst>
                <a:ext uri="{FF2B5EF4-FFF2-40B4-BE49-F238E27FC236}">
                  <a16:creationId xmlns:a16="http://schemas.microsoft.com/office/drawing/2014/main" id="{83EDC8AD-55C4-42AA-AB1B-EE6C2EF7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06" y="1514504"/>
              <a:ext cx="2749454" cy="1828800"/>
            </a:xfrm>
            <a:prstGeom prst="rect">
              <a:avLst/>
            </a:prstGeom>
          </p:spPr>
        </p:pic>
        <p:pic>
          <p:nvPicPr>
            <p:cNvPr id="37" name="Picture 36" descr="Chart, histogram&#10;&#10;Description automatically generated">
              <a:extLst>
                <a:ext uri="{FF2B5EF4-FFF2-40B4-BE49-F238E27FC236}">
                  <a16:creationId xmlns:a16="http://schemas.microsoft.com/office/drawing/2014/main" id="{5C59FA10-D3D6-418B-9AF6-46F7FFCC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65" y="3307990"/>
              <a:ext cx="2749454" cy="1828800"/>
            </a:xfrm>
            <a:prstGeom prst="rect">
              <a:avLst/>
            </a:prstGeom>
          </p:spPr>
        </p:pic>
        <p:pic>
          <p:nvPicPr>
            <p:cNvPr id="39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4BBB92D-60D2-41C2-8078-6A590CAD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45" y="3308428"/>
              <a:ext cx="2749454" cy="1828800"/>
            </a:xfrm>
            <a:prstGeom prst="rect">
              <a:avLst/>
            </a:prstGeom>
          </p:spPr>
        </p:pic>
        <p:pic>
          <p:nvPicPr>
            <p:cNvPr id="41" name="Picture 40" descr="Chart, histogram&#10;&#10;Description automatically generated">
              <a:extLst>
                <a:ext uri="{FF2B5EF4-FFF2-40B4-BE49-F238E27FC236}">
                  <a16:creationId xmlns:a16="http://schemas.microsoft.com/office/drawing/2014/main" id="{EB30F3A4-DF6F-421D-8736-BFB5AF189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56" y="5101476"/>
              <a:ext cx="2753221" cy="1828800"/>
            </a:xfrm>
            <a:prstGeom prst="rect">
              <a:avLst/>
            </a:prstGeom>
          </p:spPr>
        </p:pic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6F810D94-038F-424F-890B-8575BA35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60" y="5102352"/>
              <a:ext cx="2749454" cy="1828800"/>
            </a:xfrm>
            <a:prstGeom prst="rect">
              <a:avLst/>
            </a:prstGeom>
          </p:spPr>
        </p:pic>
        <p:pic>
          <p:nvPicPr>
            <p:cNvPr id="45" name="Picture 44" descr="Chart, histogram&#10;&#10;Description automatically generated">
              <a:extLst>
                <a:ext uri="{FF2B5EF4-FFF2-40B4-BE49-F238E27FC236}">
                  <a16:creationId xmlns:a16="http://schemas.microsoft.com/office/drawing/2014/main" id="{984A17DD-389F-4EC9-8285-AB0B5DE4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60" y="1514504"/>
              <a:ext cx="2704422" cy="18288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FBC4CF4-71FD-4FEB-8EF4-C9F6693FD925}"/>
              </a:ext>
            </a:extLst>
          </p:cNvPr>
          <p:cNvSpPr txBox="1"/>
          <p:nvPr/>
        </p:nvSpPr>
        <p:spPr>
          <a:xfrm>
            <a:off x="7648390" y="2453951"/>
            <a:ext cx="4304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IOS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Registered on Jan 16</a:t>
            </a:r>
            <a:r>
              <a:rPr lang="en-US" baseline="30000" dirty="0"/>
              <a:t>th</a:t>
            </a:r>
            <a:r>
              <a:rPr lang="en-US" dirty="0"/>
              <a:t>, 2018 (623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Purchase is 1738 Days 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Purchase After 90 Days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3 Transactions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before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Physical Sell-through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Action and 2 Family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Release Year 2010 –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US Box Office Greater Than 100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E049-AF81-442F-AE26-39C7F68A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94"/>
            <a:ext cx="8103577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C14A-1BEB-49C4-B4A1-A2A70FBE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Actions to Keep Purchase Recency &amp; Frequency</a:t>
            </a:r>
          </a:p>
          <a:p>
            <a:pPr lvl="1"/>
            <a:r>
              <a:rPr lang="en-US" dirty="0"/>
              <a:t>Post New Released Movie Trailers to Attract Purchase</a:t>
            </a:r>
          </a:p>
          <a:p>
            <a:pPr lvl="1"/>
            <a:r>
              <a:rPr lang="en-US" dirty="0"/>
              <a:t>Post Box Office Updates</a:t>
            </a:r>
          </a:p>
          <a:p>
            <a:pPr lvl="1"/>
            <a:r>
              <a:rPr lang="en-US" dirty="0"/>
              <a:t>Ensure Accessibility of Movies</a:t>
            </a:r>
          </a:p>
          <a:p>
            <a:pPr marL="0" indent="0">
              <a:buNone/>
            </a:pPr>
            <a:r>
              <a:rPr lang="en-US" dirty="0"/>
              <a:t>Proposed Actions on The Preference &amp; Taste:</a:t>
            </a:r>
          </a:p>
          <a:p>
            <a:pPr lvl="1"/>
            <a:r>
              <a:rPr lang="en-US" dirty="0"/>
              <a:t>new releases, e.g. under 5 years</a:t>
            </a:r>
          </a:p>
          <a:p>
            <a:pPr lvl="1"/>
            <a:r>
              <a:rPr lang="en-US" dirty="0"/>
              <a:t>has over 100 million us </a:t>
            </a:r>
            <a:r>
              <a:rPr lang="en-US" dirty="0" err="1"/>
              <a:t>boxoffice</a:t>
            </a:r>
            <a:endParaRPr lang="en-US" dirty="0"/>
          </a:p>
          <a:p>
            <a:pPr lvl="1"/>
            <a:r>
              <a:rPr lang="en-US" dirty="0"/>
              <a:t>Actions &amp; Comedies</a:t>
            </a:r>
          </a:p>
          <a:p>
            <a:pPr lvl="1"/>
            <a:r>
              <a:rPr lang="en-US" dirty="0"/>
              <a:t>more </a:t>
            </a:r>
            <a:r>
              <a:rPr lang="en-US" dirty="0" err="1"/>
              <a:t>variaties</a:t>
            </a:r>
            <a:r>
              <a:rPr lang="en-US" dirty="0"/>
              <a:t> of genre</a:t>
            </a:r>
          </a:p>
          <a:p>
            <a:pPr marL="0" indent="0">
              <a:buNone/>
            </a:pPr>
            <a:r>
              <a:rPr lang="en-US" dirty="0"/>
              <a:t>Give Promotions to The Right Group</a:t>
            </a:r>
          </a:p>
          <a:p>
            <a:pPr marL="0" indent="0">
              <a:buNone/>
            </a:pPr>
            <a:r>
              <a:rPr lang="en-US" dirty="0"/>
              <a:t>Ask Feedbacks About Registration Experience Whether It is Helpful</a:t>
            </a:r>
          </a:p>
        </p:txBody>
      </p:sp>
    </p:spTree>
    <p:extLst>
      <p:ext uri="{BB962C8B-B14F-4D97-AF65-F5344CB8AC3E}">
        <p14:creationId xmlns:p14="http://schemas.microsoft.com/office/powerpoint/2010/main" val="358430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1C73-9F4D-4706-993D-C3741BEB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92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1: Basic Data Profile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567337-02A9-434C-A6D2-33FFA4384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738416"/>
              </p:ext>
            </p:extLst>
          </p:nvPr>
        </p:nvGraphicFramePr>
        <p:xfrm>
          <a:off x="838200" y="1303664"/>
          <a:ext cx="10691853" cy="5074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0941">
                  <a:extLst>
                    <a:ext uri="{9D8B030D-6E8A-4147-A177-3AD203B41FA5}">
                      <a16:colId xmlns:a16="http://schemas.microsoft.com/office/drawing/2014/main" val="1581623517"/>
                    </a:ext>
                  </a:extLst>
                </a:gridCol>
                <a:gridCol w="2900072">
                  <a:extLst>
                    <a:ext uri="{9D8B030D-6E8A-4147-A177-3AD203B41FA5}">
                      <a16:colId xmlns:a16="http://schemas.microsoft.com/office/drawing/2014/main" val="822423302"/>
                    </a:ext>
                  </a:extLst>
                </a:gridCol>
                <a:gridCol w="3424275">
                  <a:extLst>
                    <a:ext uri="{9D8B030D-6E8A-4147-A177-3AD203B41FA5}">
                      <a16:colId xmlns:a16="http://schemas.microsoft.com/office/drawing/2014/main" val="403321506"/>
                    </a:ext>
                  </a:extLst>
                </a:gridCol>
                <a:gridCol w="3176565">
                  <a:extLst>
                    <a:ext uri="{9D8B030D-6E8A-4147-A177-3AD203B41FA5}">
                      <a16:colId xmlns:a16="http://schemas.microsoft.com/office/drawing/2014/main" val="153226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title_eidr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altLang="zh-CN" dirty="0" err="1"/>
                        <a:t>transaction_dt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transaction_type</a:t>
                      </a:r>
                      <a:r>
                        <a:rPr lang="en-US" dirty="0"/>
                        <a:t>': 'object'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user_id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registration_date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dominant_client_type</a:t>
                      </a:r>
                      <a:r>
                        <a:rPr lang="en-US" dirty="0"/>
                        <a:t>': 'object'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title_eidr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title_name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primary_genre</a:t>
                      </a:r>
                      <a:r>
                        <a:rPr lang="en-US" dirty="0"/>
                        <a:t>': 'object'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release_year</a:t>
                      </a:r>
                      <a:r>
                        <a:rPr lang="en-US" dirty="0"/>
                        <a:t>': 'int64'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boxoffice_us</a:t>
                      </a:r>
                      <a:r>
                        <a:rPr lang="en-US" dirty="0"/>
                        <a:t>': 'float64'</a:t>
                      </a:r>
                    </a:p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rt_critic_score</a:t>
                      </a:r>
                      <a:r>
                        <a:rPr lang="en-US" dirty="0"/>
                        <a:t>': 'int64'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63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90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68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 ('</a:t>
                      </a:r>
                      <a:r>
                        <a:rPr lang="en-US" dirty="0" err="1"/>
                        <a:t>dominant_client_type</a:t>
                      </a:r>
                      <a:r>
                        <a:rPr lang="en-US" dirty="0"/>
                        <a:t>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16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altLang="zh-CN" dirty="0" err="1"/>
                        <a:t>transaction_dt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registration_date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</a:t>
                      </a:r>
                      <a:r>
                        <a:rPr lang="en-US" dirty="0" err="1"/>
                        <a:t>release_year</a:t>
                      </a:r>
                      <a:r>
                        <a:rPr lang="en-US" dirty="0"/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97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2006-08-23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2017-07-04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40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2019-09-26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2019-02-14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67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# transaction/user = 341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multi-registration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 year = 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46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 before register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id negative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genre not exclusive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5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1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5A63-42CF-48C1-8B83-CDB88986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93B3-8A2F-409A-BFEB-8817F0CA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831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Analysis for General Insights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Churn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User-level Metrics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Targeting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3804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73C5-77C2-483E-86A6-7970A3E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2.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5132-1BEB-48E9-B155-EFF7A5F7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/>
              <a:t>1. Change Data Type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transaction_dt</a:t>
            </a:r>
            <a:r>
              <a:rPr lang="en-US" sz="1600" dirty="0"/>
              <a:t>’ </a:t>
            </a:r>
            <a:r>
              <a:rPr lang="en-US" sz="1600" dirty="0">
                <a:sym typeface="Wingdings" panose="05000000000000000000" pitchFamily="2" charset="2"/>
              </a:rPr>
              <a:t> 'datetime64[ns]’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registration_date</a:t>
            </a:r>
            <a:r>
              <a:rPr lang="en-US" sz="1600" dirty="0"/>
              <a:t>’</a:t>
            </a:r>
            <a:r>
              <a:rPr lang="en-US" sz="1600" dirty="0">
                <a:sym typeface="Wingdings" panose="05000000000000000000" pitchFamily="2" charset="2"/>
              </a:rPr>
              <a:t>  'datetime64[ns]’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2. Sort Tables</a:t>
            </a:r>
          </a:p>
          <a:p>
            <a:r>
              <a:rPr lang="en-US" sz="1600" dirty="0">
                <a:sym typeface="Wingdings" panose="05000000000000000000" pitchFamily="2" charset="2"/>
              </a:rPr>
              <a:t>Transactions: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', '</a:t>
            </a:r>
            <a:r>
              <a:rPr lang="en-US" sz="1600" dirty="0" err="1">
                <a:sym typeface="Wingdings" panose="05000000000000000000" pitchFamily="2" charset="2"/>
              </a:rPr>
              <a:t>transaction_dt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'</a:t>
            </a:r>
            <a:r>
              <a:rPr lang="en-US" sz="1600" dirty="0" err="1">
                <a:sym typeface="Wingdings" panose="05000000000000000000" pitchFamily="2" charset="2"/>
              </a:rPr>
              <a:t>title_eidr</a:t>
            </a:r>
            <a:r>
              <a:rPr lang="en-US" sz="1600" dirty="0">
                <a:sym typeface="Wingdings" panose="05000000000000000000" pitchFamily="2" charset="2"/>
              </a:rPr>
              <a:t>’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3. Impute Missing Values</a:t>
            </a:r>
          </a:p>
          <a:p>
            <a:r>
              <a:rPr lang="en-US" sz="1600" dirty="0"/>
              <a:t>'</a:t>
            </a:r>
            <a:r>
              <a:rPr lang="en-US" sz="1600" dirty="0" err="1"/>
              <a:t>dominant_client_type</a:t>
            </a:r>
            <a:r>
              <a:rPr lang="en-US" sz="1600" dirty="0"/>
              <a:t>’ </a:t>
            </a:r>
            <a:r>
              <a:rPr lang="en-US" sz="1600" dirty="0">
                <a:sym typeface="Wingdings" panose="05000000000000000000" pitchFamily="2" charset="2"/>
              </a:rPr>
              <a:t> NA (not available)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4. Adjust Values in Tables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 '</a:t>
            </a:r>
            <a:r>
              <a:rPr lang="en-US" sz="1600" dirty="0" err="1">
                <a:sym typeface="Wingdings" panose="05000000000000000000" pitchFamily="2" charset="2"/>
              </a:rPr>
              <a:t>user_id</a:t>
            </a:r>
            <a:r>
              <a:rPr lang="en-US" sz="1600" dirty="0">
                <a:sym typeface="Wingdings" panose="05000000000000000000" pitchFamily="2" charset="2"/>
              </a:rPr>
              <a:t>’  reverse value 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'</a:t>
            </a:r>
            <a:r>
              <a:rPr lang="en-US" sz="1600" dirty="0" err="1">
                <a:sym typeface="Wingdings" panose="05000000000000000000" pitchFamily="2" charset="2"/>
              </a:rPr>
              <a:t>release_year</a:t>
            </a:r>
            <a:r>
              <a:rPr lang="en-US" sz="1600" dirty="0">
                <a:sym typeface="Wingdings" panose="05000000000000000000" pitchFamily="2" charset="2"/>
              </a:rPr>
              <a:t>’  select the release year of the 1</a:t>
            </a:r>
            <a:r>
              <a:rPr lang="en-US" sz="1600" baseline="30000" dirty="0">
                <a:sym typeface="Wingdings" panose="05000000000000000000" pitchFamily="2" charset="2"/>
              </a:rPr>
              <a:t>st</a:t>
            </a:r>
            <a:r>
              <a:rPr lang="en-US" sz="1600" dirty="0">
                <a:sym typeface="Wingdings" panose="05000000000000000000" pitchFamily="2" charset="2"/>
              </a:rPr>
              <a:t> version of the movie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5. Make Id Primary</a:t>
            </a:r>
          </a:p>
          <a:p>
            <a:r>
              <a:rPr lang="en-US" sz="1600" dirty="0">
                <a:sym typeface="Wingdings" panose="05000000000000000000" pitchFamily="2" charset="2"/>
              </a:rPr>
              <a:t>Users: select the earliest </a:t>
            </a:r>
            <a:r>
              <a:rPr lang="en-US" sz="1600" dirty="0"/>
              <a:t>'</a:t>
            </a:r>
            <a:r>
              <a:rPr lang="en-US" sz="1600" dirty="0" err="1"/>
              <a:t>registration_date</a:t>
            </a:r>
            <a:r>
              <a:rPr lang="en-US" sz="1600" dirty="0"/>
              <a:t>’</a:t>
            </a:r>
            <a:r>
              <a:rPr lang="en-US" sz="1600" dirty="0">
                <a:sym typeface="Wingdings" panose="05000000000000000000" pitchFamily="2" charset="2"/>
              </a:rPr>
              <a:t> as the registration date</a:t>
            </a:r>
          </a:p>
          <a:p>
            <a:r>
              <a:rPr lang="en-US" sz="1600" dirty="0">
                <a:sym typeface="Wingdings" panose="05000000000000000000" pitchFamily="2" charset="2"/>
              </a:rPr>
              <a:t>Titles: select values of the 1</a:t>
            </a:r>
            <a:r>
              <a:rPr lang="en-US" sz="1600" baseline="30000" dirty="0">
                <a:sym typeface="Wingdings" panose="05000000000000000000" pitchFamily="2" charset="2"/>
              </a:rPr>
              <a:t>st</a:t>
            </a:r>
            <a:r>
              <a:rPr lang="en-US" sz="1600" dirty="0">
                <a:sym typeface="Wingdings" panose="05000000000000000000" pitchFamily="2" charset="2"/>
              </a:rPr>
              <a:t> version of the movie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1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E502-ABA9-4727-8320-9D75F916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746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3. Elbow Method for K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88312CC-14BE-4DD0-8CF1-C4E7E058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05" y="1762198"/>
            <a:ext cx="7776972" cy="42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4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5F28-EC6E-4ED8-A4ED-FA1B61CD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019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Appendix 4. Highly Active Users Preference Lookalike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9D03D6-338A-4DA3-A65D-E08FE7571B6F}"/>
              </a:ext>
            </a:extLst>
          </p:cNvPr>
          <p:cNvGrpSpPr/>
          <p:nvPr/>
        </p:nvGrpSpPr>
        <p:grpSpPr>
          <a:xfrm>
            <a:off x="778764" y="1927747"/>
            <a:ext cx="10634472" cy="3657600"/>
            <a:chOff x="678655" y="1156220"/>
            <a:chExt cx="11263602" cy="5701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FA9446-4F26-4BF1-82B1-85B5B66A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655" y="1156220"/>
              <a:ext cx="2624654" cy="17485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A3DC8-098D-49CC-BF08-8D72CC23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373" y="1156220"/>
              <a:ext cx="2669431" cy="17485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AF08CC-AF0F-404E-837A-4E0C7746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55" y="2973106"/>
              <a:ext cx="2624654" cy="1754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B7EF0-0DD7-4EBC-B765-456978F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373" y="2977632"/>
              <a:ext cx="2669431" cy="17930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EAD562-3B73-4276-BECE-AE7C7AF7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656" y="4975199"/>
              <a:ext cx="2624654" cy="17834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2D509-005F-4803-9235-16BD6E5C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374" y="4975199"/>
              <a:ext cx="2711894" cy="17834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97F61F-F9F3-4396-81D3-9970857F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4869" y="1156220"/>
              <a:ext cx="2669432" cy="17747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E95C08-EA09-43C0-9111-9E88B111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64868" y="2931013"/>
              <a:ext cx="2669431" cy="17675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847929-3267-4786-8CDB-F97EAB07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4868" y="4988637"/>
              <a:ext cx="2669431" cy="17700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63B964-11C8-4097-A670-FCBE9CDF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0363" y="1156220"/>
              <a:ext cx="2711894" cy="18228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8B50F9-050B-45A5-9B1A-60CA8106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78425" y="2973106"/>
              <a:ext cx="2763832" cy="18463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0E6E89-D11D-4B6F-BBD9-73776C441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21882" y="4975199"/>
              <a:ext cx="2820375" cy="1882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75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620B-E934-48F0-AF65-AB5C8B81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Transactions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B5F5-CB3D-485F-AB1B-BD4FAA632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253" y="1325563"/>
            <a:ext cx="3081586" cy="3038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Increasing Trend</a:t>
            </a:r>
          </a:p>
          <a:p>
            <a:pPr lvl="1"/>
            <a:r>
              <a:rPr lang="en-US" sz="1200" dirty="0"/>
              <a:t>Low Increase</a:t>
            </a:r>
          </a:p>
          <a:p>
            <a:pPr lvl="1"/>
            <a:r>
              <a:rPr lang="en-US" sz="1200" dirty="0"/>
              <a:t>Steady Increase</a:t>
            </a:r>
          </a:p>
          <a:p>
            <a:pPr lvl="1"/>
            <a:r>
              <a:rPr lang="en-US" sz="1200" dirty="0"/>
              <a:t>Spike </a:t>
            </a:r>
          </a:p>
          <a:p>
            <a:pPr marL="0" indent="0">
              <a:buNone/>
            </a:pPr>
            <a:r>
              <a:rPr lang="en-US" sz="1700" dirty="0"/>
              <a:t>Decreasing Trend</a:t>
            </a:r>
          </a:p>
          <a:p>
            <a:pPr lvl="1"/>
            <a:r>
              <a:rPr lang="en-US" sz="1200" dirty="0"/>
              <a:t>Quick Churn</a:t>
            </a:r>
          </a:p>
          <a:p>
            <a:pPr lvl="1"/>
            <a:r>
              <a:rPr lang="en-US" sz="1200" dirty="0"/>
              <a:t>Churn</a:t>
            </a:r>
          </a:p>
          <a:p>
            <a:pPr marL="0" indent="0">
              <a:buNone/>
            </a:pPr>
            <a:r>
              <a:rPr lang="en-US" sz="1700" dirty="0"/>
              <a:t>User Active Level</a:t>
            </a:r>
          </a:p>
          <a:p>
            <a:pPr lvl="1"/>
            <a:r>
              <a:rPr lang="en-US" sz="1200" dirty="0"/>
              <a:t>Not Following Users &amp; Transactions Trends</a:t>
            </a:r>
          </a:p>
          <a:p>
            <a:pPr lvl="1"/>
            <a:r>
              <a:rPr lang="en-US" sz="1200" dirty="0"/>
              <a:t>Active Between 2013 Q1 and 2017 Q2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A02A61-BB5F-48F0-A782-FC6B35F12F41}"/>
              </a:ext>
            </a:extLst>
          </p:cNvPr>
          <p:cNvGrpSpPr/>
          <p:nvPr/>
        </p:nvGrpSpPr>
        <p:grpSpPr>
          <a:xfrm>
            <a:off x="1594160" y="1014980"/>
            <a:ext cx="4520129" cy="5486400"/>
            <a:chOff x="838199" y="1228340"/>
            <a:chExt cx="4520129" cy="5486400"/>
          </a:xfrm>
        </p:grpSpPr>
        <p:pic>
          <p:nvPicPr>
            <p:cNvPr id="24" name="Picture 23" descr="Chart, line chart&#10;&#10;Description automatically generated">
              <a:extLst>
                <a:ext uri="{FF2B5EF4-FFF2-40B4-BE49-F238E27FC236}">
                  <a16:creationId xmlns:a16="http://schemas.microsoft.com/office/drawing/2014/main" id="{5862CA91-9483-4C68-9ED0-D022AEF8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28340"/>
              <a:ext cx="4520128" cy="1828800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67FC2BE7-87D0-445A-8F08-EF7FBF31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3057140"/>
              <a:ext cx="4520128" cy="1828800"/>
            </a:xfrm>
            <a:prstGeom prst="rect">
              <a:avLst/>
            </a:prstGeom>
          </p:spPr>
        </p:pic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70F976B9-73DB-43F9-A08D-E2AA8FD4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52" y="4885940"/>
              <a:ext cx="4471875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3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F47B-5C06-4C2C-AC9C-24C9F3A0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5023-6EA3-4E03-8F37-28CE7F56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149" y="1496188"/>
            <a:ext cx="38378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Phase I (Acquisition)</a:t>
            </a:r>
          </a:p>
          <a:p>
            <a:r>
              <a:rPr lang="en-US" sz="1200" dirty="0"/>
              <a:t>Before 2012 Q1</a:t>
            </a:r>
          </a:p>
          <a:p>
            <a:r>
              <a:rPr lang="en-US" sz="1200" dirty="0"/>
              <a:t>Less Than 100 Users (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49</a:t>
            </a:r>
            <a:r>
              <a:rPr lang="en-US" sz="1200" dirty="0"/>
              <a:t> Users)</a:t>
            </a:r>
          </a:p>
          <a:p>
            <a:r>
              <a:rPr lang="en-US" sz="1200" dirty="0"/>
              <a:t>Moderate Increase</a:t>
            </a:r>
          </a:p>
          <a:p>
            <a:r>
              <a:rPr lang="en-US" sz="1200" dirty="0"/>
              <a:t>Lack Users’ Data</a:t>
            </a:r>
          </a:p>
          <a:p>
            <a:pPr marL="0" indent="0">
              <a:buNone/>
            </a:pPr>
            <a:r>
              <a:rPr lang="en-US" sz="1600" dirty="0"/>
              <a:t>Phase II (Acquisition + Activation)</a:t>
            </a:r>
          </a:p>
          <a:p>
            <a:r>
              <a:rPr lang="en-US" sz="1200" dirty="0"/>
              <a:t>2012 Q4, First Time Over </a:t>
            </a:r>
            <a:r>
              <a:rPr lang="en-US" sz="1200" b="1" dirty="0">
                <a:solidFill>
                  <a:srgbClr val="00B050"/>
                </a:solidFill>
              </a:rPr>
              <a:t>300</a:t>
            </a:r>
            <a:r>
              <a:rPr lang="en-US" sz="1200" dirty="0"/>
              <a:t> Users, 3x from 2012 Q3</a:t>
            </a:r>
          </a:p>
          <a:p>
            <a:r>
              <a:rPr lang="en-US" sz="1200" dirty="0"/>
              <a:t>2017 Q3 </a:t>
            </a:r>
            <a:r>
              <a:rPr lang="en-US" sz="1200" b="1" dirty="0">
                <a:solidFill>
                  <a:srgbClr val="00B050"/>
                </a:solidFill>
              </a:rPr>
              <a:t>1770</a:t>
            </a:r>
            <a:r>
              <a:rPr lang="en-US" sz="1200" dirty="0"/>
              <a:t> Users, 3x from 2017 Q2 (616)</a:t>
            </a:r>
          </a:p>
          <a:p>
            <a:r>
              <a:rPr lang="en-US" sz="1200" dirty="0"/>
              <a:t>2017 Q4 </a:t>
            </a:r>
            <a:r>
              <a:rPr lang="en-US" sz="1200" b="1" dirty="0">
                <a:solidFill>
                  <a:srgbClr val="00B050"/>
                </a:solidFill>
              </a:rPr>
              <a:t>4393</a:t>
            </a:r>
            <a:r>
              <a:rPr lang="en-US" sz="1200" dirty="0"/>
              <a:t> Users, 2.5x from 2017 Q3 (1770)</a:t>
            </a:r>
          </a:p>
          <a:p>
            <a:pPr marL="0" indent="0">
              <a:buNone/>
            </a:pPr>
            <a:r>
              <a:rPr lang="en-US" sz="1600" dirty="0"/>
              <a:t>Phase III (Churn)</a:t>
            </a:r>
          </a:p>
          <a:p>
            <a:r>
              <a:rPr lang="en-US" sz="1200" dirty="0"/>
              <a:t>2018 Q1 2700 Users, </a:t>
            </a:r>
            <a:r>
              <a:rPr lang="en-US" sz="1200" b="1" dirty="0">
                <a:solidFill>
                  <a:srgbClr val="FF0000"/>
                </a:solidFill>
              </a:rPr>
              <a:t>-1693</a:t>
            </a:r>
            <a:r>
              <a:rPr lang="en-US" sz="1200" dirty="0"/>
              <a:t> Users</a:t>
            </a:r>
          </a:p>
          <a:p>
            <a:r>
              <a:rPr lang="en-US" sz="1200" dirty="0"/>
              <a:t>2018 Q2 990 Users, </a:t>
            </a:r>
            <a:r>
              <a:rPr lang="en-US" sz="1200" b="1" dirty="0">
                <a:solidFill>
                  <a:srgbClr val="FF0000"/>
                </a:solidFill>
              </a:rPr>
              <a:t>-1710</a:t>
            </a:r>
            <a:r>
              <a:rPr lang="en-US" sz="1200" dirty="0"/>
              <a:t> Users</a:t>
            </a:r>
          </a:p>
          <a:p>
            <a:r>
              <a:rPr lang="en-US" sz="1200" dirty="0"/>
              <a:t>2019 Q3 </a:t>
            </a:r>
            <a:r>
              <a:rPr lang="en-US" sz="1200" b="1" dirty="0">
                <a:solidFill>
                  <a:srgbClr val="FF0000"/>
                </a:solidFill>
              </a:rPr>
              <a:t>565</a:t>
            </a:r>
            <a:r>
              <a:rPr lang="en-US" sz="1200" dirty="0"/>
              <a:t> Users</a:t>
            </a:r>
          </a:p>
          <a:p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193380-D593-48E7-B9FA-91CA82DB9480}"/>
              </a:ext>
            </a:extLst>
          </p:cNvPr>
          <p:cNvGrpSpPr/>
          <p:nvPr/>
        </p:nvGrpSpPr>
        <p:grpSpPr>
          <a:xfrm>
            <a:off x="838200" y="1418051"/>
            <a:ext cx="6805153" cy="4021898"/>
            <a:chOff x="838200" y="1418051"/>
            <a:chExt cx="6805153" cy="40218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660BE9-F6E1-4140-A324-4918AA920852}"/>
                </a:ext>
              </a:extLst>
            </p:cNvPr>
            <p:cNvGrpSpPr/>
            <p:nvPr/>
          </p:nvGrpSpPr>
          <p:grpSpPr>
            <a:xfrm>
              <a:off x="838200" y="1418051"/>
              <a:ext cx="6748609" cy="4021898"/>
              <a:chOff x="838200" y="1418051"/>
              <a:chExt cx="6748609" cy="4021898"/>
            </a:xfrm>
          </p:grpSpPr>
          <p:pic>
            <p:nvPicPr>
              <p:cNvPr id="7" name="Picture 6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60E00D80-E2B4-4F9E-9D99-6AF2BB593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418051"/>
                <a:ext cx="6748609" cy="4021898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0B46A72-1ED7-43D3-915E-48810B166FB1}"/>
                  </a:ext>
                </a:extLst>
              </p:cNvPr>
              <p:cNvCxnSpPr/>
              <p:nvPr/>
            </p:nvCxnSpPr>
            <p:spPr>
              <a:xfrm>
                <a:off x="4187952" y="2395728"/>
                <a:ext cx="0" cy="731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88D5AD-9DD5-41FF-B5D0-9A3D2E364483}"/>
                  </a:ext>
                </a:extLst>
              </p:cNvPr>
              <p:cNvCxnSpPr/>
              <p:nvPr/>
            </p:nvCxnSpPr>
            <p:spPr>
              <a:xfrm>
                <a:off x="6723888" y="2395728"/>
                <a:ext cx="0" cy="731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506EA4-0451-4F1D-9BF1-6217AB9B919B}"/>
                </a:ext>
              </a:extLst>
            </p:cNvPr>
            <p:cNvCxnSpPr/>
            <p:nvPr/>
          </p:nvCxnSpPr>
          <p:spPr>
            <a:xfrm>
              <a:off x="1394953" y="2471456"/>
              <a:ext cx="62484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6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FDA837C-BD9A-426E-B295-4BBAE531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41" y="206064"/>
            <a:ext cx="9327641" cy="7115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4805D-49D0-43B5-AF56-9736F7D5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98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12524-9E14-46DD-8D1E-4F7FC305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878" y="1825624"/>
            <a:ext cx="3802028" cy="4008505"/>
          </a:xfrm>
        </p:spPr>
        <p:txBody>
          <a:bodyPr>
            <a:normAutofit/>
          </a:bodyPr>
          <a:lstStyle/>
          <a:p>
            <a:r>
              <a:rPr lang="en-US" sz="1600" dirty="0"/>
              <a:t>Most Users Churn After 1</a:t>
            </a:r>
            <a:r>
              <a:rPr lang="en-US" sz="1600" baseline="30000" dirty="0"/>
              <a:t>st</a:t>
            </a:r>
            <a:r>
              <a:rPr lang="en-US" sz="1600" dirty="0"/>
              <a:t> Quarter</a:t>
            </a:r>
          </a:p>
          <a:p>
            <a:r>
              <a:rPr lang="en-US" sz="1600" dirty="0"/>
              <a:t>Avg. 17.13% 90 Days Retention Rate</a:t>
            </a:r>
          </a:p>
          <a:p>
            <a:r>
              <a:rPr lang="en-US" sz="1600" dirty="0"/>
              <a:t>The Active Group</a:t>
            </a:r>
          </a:p>
          <a:p>
            <a:r>
              <a:rPr lang="en-US" altLang="zh-CN" sz="1600" dirty="0"/>
              <a:t>Users Could Return After Over 1 Year </a:t>
            </a:r>
          </a:p>
          <a:p>
            <a:r>
              <a:rPr lang="en-US" altLang="zh-CN" sz="1600" dirty="0"/>
              <a:t>The Spike</a:t>
            </a:r>
          </a:p>
          <a:p>
            <a:pPr lvl="1">
              <a:buFont typeface="+mj-lt"/>
              <a:buAutoNum type="arabicPeriod"/>
            </a:pPr>
            <a:r>
              <a:rPr lang="en-US" altLang="zh-CN" sz="1200" dirty="0"/>
              <a:t>New Movie Release or  Become Available</a:t>
            </a:r>
          </a:p>
          <a:p>
            <a:pPr lvl="2"/>
            <a:r>
              <a:rPr lang="en-US" altLang="zh-CN" sz="1200" dirty="0" err="1"/>
              <a:t>GhostBusters</a:t>
            </a:r>
            <a:r>
              <a:rPr lang="en-US" altLang="zh-CN" sz="1200" dirty="0"/>
              <a:t> (2016)</a:t>
            </a:r>
            <a:r>
              <a:rPr lang="zh-CN" altLang="en-US" sz="1200" dirty="0"/>
              <a:t>： </a:t>
            </a:r>
            <a:endParaRPr lang="en-US" altLang="zh-CN" sz="1200" dirty="0"/>
          </a:p>
          <a:p>
            <a:pPr lvl="3"/>
            <a:r>
              <a:rPr lang="en-US" altLang="zh-CN" sz="1200" dirty="0"/>
              <a:t>3417 in 2017 Q4</a:t>
            </a:r>
          </a:p>
          <a:p>
            <a:pPr lvl="3"/>
            <a:r>
              <a:rPr lang="en-US" altLang="zh-CN" sz="1200" dirty="0"/>
              <a:t>1839 in 2018 Q1</a:t>
            </a:r>
          </a:p>
          <a:p>
            <a:pPr lvl="2"/>
            <a:r>
              <a:rPr lang="en-US" altLang="zh-CN" sz="1200" dirty="0"/>
              <a:t>Spider-Man: Homecoming: 1026 in 2017 Q4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Promotion (Free Movie)</a:t>
            </a:r>
          </a:p>
          <a:p>
            <a:pPr lvl="2"/>
            <a:r>
              <a:rPr lang="en-US" sz="1200" dirty="0"/>
              <a:t>3381 in 2017 Q4</a:t>
            </a:r>
          </a:p>
          <a:p>
            <a:pPr lvl="2"/>
            <a:r>
              <a:rPr lang="en-US" sz="1200" dirty="0"/>
              <a:t>1812 in 2018 Q1</a:t>
            </a:r>
          </a:p>
          <a:p>
            <a:pPr lvl="2"/>
            <a:r>
              <a:rPr lang="en-US" sz="1200" dirty="0"/>
              <a:t>0 in 2018 Q2</a:t>
            </a:r>
          </a:p>
          <a:p>
            <a:pPr lvl="2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172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69EE-E9B4-4EE4-8B00-6CD5A4C5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 Spike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A7E8448-2E65-4BDA-A355-C5C313FD7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0" y="1690688"/>
            <a:ext cx="113003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8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1A80-5965-49D3-9910-6052716F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User-level Metrics: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F2E7-4F49-414F-AB74-785BA44F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028"/>
            <a:ext cx="3659909" cy="3523688"/>
          </a:xfr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User Journey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Days Between Registration and Today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Number of Transactions</a:t>
            </a:r>
            <a:endParaRPr lang="en-US" sz="1200" dirty="0"/>
          </a:p>
          <a:p>
            <a:pPr lvl="1" algn="just"/>
            <a:r>
              <a:rPr lang="en-US" sz="1200" dirty="0"/>
              <a:t>Before Registration</a:t>
            </a:r>
          </a:p>
          <a:p>
            <a:pPr lvl="1" algn="just"/>
            <a:r>
              <a:rPr lang="en-US" sz="1200" dirty="0"/>
              <a:t>On Registration Date</a:t>
            </a:r>
          </a:p>
          <a:p>
            <a:pPr lvl="1" algn="just"/>
            <a:r>
              <a:rPr lang="en-US" sz="1200" dirty="0"/>
              <a:t>Within 30 Days of Registration</a:t>
            </a:r>
          </a:p>
          <a:p>
            <a:pPr lvl="1" algn="just"/>
            <a:r>
              <a:rPr lang="en-US" sz="1200" dirty="0"/>
              <a:t>Between 30 and 60 Days of Registration</a:t>
            </a:r>
          </a:p>
          <a:p>
            <a:pPr lvl="1" algn="just"/>
            <a:r>
              <a:rPr lang="en-US" sz="1200" dirty="0"/>
              <a:t>Between 60 and 90 Days of Registration</a:t>
            </a:r>
          </a:p>
          <a:p>
            <a:pPr lvl="1" algn="just"/>
            <a:r>
              <a:rPr lang="en-US" sz="1200" dirty="0"/>
              <a:t>Over 90 Days of Registration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Number of Movies Watched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/>
              <a:t>Days Between Last Transaction and Today (Recency)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C4151B-E880-4509-B157-FBF9BF27990E}"/>
              </a:ext>
            </a:extLst>
          </p:cNvPr>
          <p:cNvSpPr txBox="1">
            <a:spLocks/>
          </p:cNvSpPr>
          <p:nvPr/>
        </p:nvSpPr>
        <p:spPr>
          <a:xfrm>
            <a:off x="4498109" y="1823028"/>
            <a:ext cx="2901312" cy="3523688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Device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 err="1"/>
              <a:t>Andriod</a:t>
            </a:r>
            <a:r>
              <a:rPr lang="en-US" sz="1200" dirty="0"/>
              <a:t> </a:t>
            </a:r>
          </a:p>
          <a:p>
            <a:pPr lvl="1" algn="just"/>
            <a:r>
              <a:rPr lang="en-US" sz="1200" dirty="0" err="1"/>
              <a:t>Andriod</a:t>
            </a:r>
            <a:r>
              <a:rPr lang="en-US" sz="1200" dirty="0"/>
              <a:t> TV</a:t>
            </a:r>
          </a:p>
          <a:p>
            <a:pPr lvl="1" algn="just"/>
            <a:r>
              <a:rPr lang="en-US" sz="1200" dirty="0"/>
              <a:t>IOS</a:t>
            </a:r>
          </a:p>
          <a:p>
            <a:pPr lvl="1" algn="just"/>
            <a:r>
              <a:rPr lang="en-US" sz="1200" dirty="0"/>
              <a:t>PS4</a:t>
            </a:r>
          </a:p>
          <a:p>
            <a:pPr lvl="1" algn="just"/>
            <a:r>
              <a:rPr lang="en-US" sz="1200" dirty="0"/>
              <a:t>Roku</a:t>
            </a:r>
          </a:p>
          <a:p>
            <a:pPr lvl="1" algn="just"/>
            <a:r>
              <a:rPr lang="en-US" sz="1200" dirty="0"/>
              <a:t>OS</a:t>
            </a:r>
          </a:p>
          <a:p>
            <a:pPr lvl="1" algn="just"/>
            <a:r>
              <a:rPr lang="en-US" sz="1200" dirty="0"/>
              <a:t>Web</a:t>
            </a:r>
          </a:p>
          <a:p>
            <a:pPr lvl="1" algn="just"/>
            <a:r>
              <a:rPr lang="en-US" sz="1200" dirty="0"/>
              <a:t>Kindle</a:t>
            </a:r>
          </a:p>
          <a:p>
            <a:pPr lvl="1" algn="just"/>
            <a:r>
              <a:rPr lang="en-US" sz="1200" dirty="0"/>
              <a:t>N/A</a:t>
            </a:r>
          </a:p>
          <a:p>
            <a:pPr lvl="1" algn="just"/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589A77-5CAE-44F1-8C41-8A01000CE963}"/>
              </a:ext>
            </a:extLst>
          </p:cNvPr>
          <p:cNvSpPr txBox="1">
            <a:spLocks/>
          </p:cNvSpPr>
          <p:nvPr/>
        </p:nvSpPr>
        <p:spPr>
          <a:xfrm>
            <a:off x="7399420" y="1823028"/>
            <a:ext cx="3659910" cy="352368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Transaction Type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 Types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/>
              <a:t>Electric Sell-through</a:t>
            </a:r>
          </a:p>
          <a:p>
            <a:pPr lvl="1" algn="just"/>
            <a:r>
              <a:rPr lang="en-US" sz="1200" dirty="0"/>
              <a:t>Physical Sell-through</a:t>
            </a:r>
          </a:p>
          <a:p>
            <a:pPr lvl="1" algn="just"/>
            <a:r>
              <a:rPr lang="en-US" sz="1200" dirty="0"/>
              <a:t>Free</a:t>
            </a:r>
          </a:p>
          <a:p>
            <a:pPr lvl="1"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12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1A80-5965-49D3-9910-6052716F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Metrics: Product Preference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F2E7-4F49-414F-AB74-785BA44F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2831432" cy="4931382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3000" dirty="0"/>
              <a:t>Genre</a:t>
            </a:r>
          </a:p>
          <a:p>
            <a:pPr marL="342900" indent="-342900" algn="just">
              <a:buAutoNum type="arabicPeriod"/>
            </a:pPr>
            <a:r>
              <a:rPr lang="en-US" sz="1700" dirty="0"/>
              <a:t>Number of Transactions</a:t>
            </a:r>
          </a:p>
          <a:p>
            <a:pPr lvl="1" algn="just"/>
            <a:r>
              <a:rPr lang="en-US" sz="1300" dirty="0"/>
              <a:t>Comedy</a:t>
            </a:r>
          </a:p>
          <a:p>
            <a:pPr lvl="1" algn="just"/>
            <a:r>
              <a:rPr lang="en-US" sz="1300" dirty="0"/>
              <a:t>Music</a:t>
            </a:r>
          </a:p>
          <a:p>
            <a:pPr lvl="1" algn="just"/>
            <a:r>
              <a:rPr lang="en-US" sz="1300" dirty="0"/>
              <a:t>Action</a:t>
            </a:r>
          </a:p>
          <a:p>
            <a:pPr lvl="1" algn="just"/>
            <a:r>
              <a:rPr lang="en-US" sz="1300" dirty="0"/>
              <a:t>Drama</a:t>
            </a:r>
          </a:p>
          <a:p>
            <a:pPr lvl="1" algn="just"/>
            <a:r>
              <a:rPr lang="en-US" sz="1300" dirty="0"/>
              <a:t>Classic</a:t>
            </a:r>
          </a:p>
          <a:p>
            <a:pPr lvl="1" algn="just"/>
            <a:r>
              <a:rPr lang="en-US" sz="1300" dirty="0"/>
              <a:t>Thriller</a:t>
            </a:r>
          </a:p>
          <a:p>
            <a:pPr lvl="1" algn="just"/>
            <a:r>
              <a:rPr lang="en-US" sz="1300" dirty="0"/>
              <a:t>Sci-fi</a:t>
            </a:r>
          </a:p>
          <a:p>
            <a:pPr lvl="1" algn="just"/>
            <a:r>
              <a:rPr lang="en-US" sz="1300" dirty="0"/>
              <a:t>Documentary</a:t>
            </a:r>
          </a:p>
          <a:p>
            <a:pPr lvl="1" algn="just"/>
            <a:r>
              <a:rPr lang="en-US" sz="1300" dirty="0"/>
              <a:t>Romantic</a:t>
            </a:r>
          </a:p>
          <a:p>
            <a:pPr lvl="1" algn="just"/>
            <a:r>
              <a:rPr lang="en-US" sz="1300" dirty="0"/>
              <a:t>Horror</a:t>
            </a:r>
          </a:p>
          <a:p>
            <a:pPr lvl="1" algn="just"/>
            <a:r>
              <a:rPr lang="en-US" sz="1300" dirty="0"/>
              <a:t>Children</a:t>
            </a:r>
          </a:p>
          <a:p>
            <a:pPr lvl="1" algn="just"/>
            <a:r>
              <a:rPr lang="en-US" sz="1300" dirty="0"/>
              <a:t>Family</a:t>
            </a:r>
          </a:p>
          <a:p>
            <a:pPr lvl="1" algn="just"/>
            <a:r>
              <a:rPr lang="en-US" sz="1300" dirty="0"/>
              <a:t>Crime</a:t>
            </a:r>
          </a:p>
          <a:p>
            <a:pPr lvl="1" algn="just"/>
            <a:r>
              <a:rPr lang="en-US" sz="1300" dirty="0"/>
              <a:t>Western</a:t>
            </a:r>
          </a:p>
          <a:p>
            <a:pPr lvl="1" algn="just"/>
            <a:r>
              <a:rPr lang="en-US" sz="1300" dirty="0"/>
              <a:t>Suspense</a:t>
            </a:r>
          </a:p>
          <a:p>
            <a:pPr lvl="1" algn="just"/>
            <a:r>
              <a:rPr lang="en-US" sz="1300" dirty="0"/>
              <a:t>War</a:t>
            </a:r>
          </a:p>
          <a:p>
            <a:pPr lvl="1" algn="just"/>
            <a:r>
              <a:rPr lang="en-US" sz="1300" dirty="0"/>
              <a:t>Award Winning</a:t>
            </a:r>
          </a:p>
          <a:p>
            <a:pPr lvl="1" algn="just"/>
            <a:r>
              <a:rPr lang="en-US" sz="1300" dirty="0"/>
              <a:t>Adventure</a:t>
            </a:r>
          </a:p>
          <a:p>
            <a:pPr lvl="1" algn="just"/>
            <a:r>
              <a:rPr lang="en-US" sz="1300" dirty="0"/>
              <a:t>Musical</a:t>
            </a:r>
          </a:p>
          <a:p>
            <a:pPr lvl="1" algn="just"/>
            <a:r>
              <a:rPr lang="en-US" sz="1300" dirty="0"/>
              <a:t>Animation</a:t>
            </a:r>
          </a:p>
          <a:p>
            <a:pPr lvl="1" algn="just"/>
            <a:r>
              <a:rPr lang="en-US" sz="1300" dirty="0"/>
              <a:t>Biography</a:t>
            </a:r>
          </a:p>
          <a:p>
            <a:pPr lvl="1" algn="just"/>
            <a:r>
              <a:rPr lang="en-US" sz="1300" dirty="0"/>
              <a:t>Fantasy</a:t>
            </a:r>
          </a:p>
          <a:p>
            <a:pPr lvl="1" algn="just"/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C4151B-E880-4509-B157-FBF9BF27990E}"/>
              </a:ext>
            </a:extLst>
          </p:cNvPr>
          <p:cNvSpPr txBox="1">
            <a:spLocks/>
          </p:cNvSpPr>
          <p:nvPr/>
        </p:nvSpPr>
        <p:spPr>
          <a:xfrm>
            <a:off x="3669633" y="1690688"/>
            <a:ext cx="3344778" cy="2773028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Generation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Release Year Ranges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 </a:t>
            </a:r>
          </a:p>
          <a:p>
            <a:pPr lvl="1" algn="just"/>
            <a:r>
              <a:rPr lang="en-US" sz="1200" dirty="0"/>
              <a:t>Release Year Before 1980</a:t>
            </a:r>
            <a:endParaRPr lang="en-US" sz="1600" dirty="0"/>
          </a:p>
          <a:p>
            <a:pPr lvl="1" algn="just"/>
            <a:r>
              <a:rPr lang="en-US" sz="1200" dirty="0"/>
              <a:t>Release Year 1980 - 1989</a:t>
            </a:r>
          </a:p>
          <a:p>
            <a:pPr lvl="1" algn="just"/>
            <a:r>
              <a:rPr lang="en-US" sz="1200" dirty="0"/>
              <a:t>Release Year 1990 - 1999</a:t>
            </a:r>
          </a:p>
          <a:p>
            <a:pPr lvl="1" algn="just"/>
            <a:r>
              <a:rPr lang="en-US" sz="1200" dirty="0"/>
              <a:t>Release Year 2000 - 2009</a:t>
            </a:r>
          </a:p>
          <a:p>
            <a:pPr lvl="1" algn="just"/>
            <a:r>
              <a:rPr lang="en-US" sz="1200" dirty="0"/>
              <a:t>Release Year 2010 - 2019</a:t>
            </a:r>
          </a:p>
          <a:p>
            <a:pPr lvl="1" algn="just"/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589A77-5CAE-44F1-8C41-8A01000CE963}"/>
              </a:ext>
            </a:extLst>
          </p:cNvPr>
          <p:cNvSpPr txBox="1">
            <a:spLocks/>
          </p:cNvSpPr>
          <p:nvPr/>
        </p:nvSpPr>
        <p:spPr>
          <a:xfrm>
            <a:off x="7014411" y="1690688"/>
            <a:ext cx="3344777" cy="277302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Crowding 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US </a:t>
            </a:r>
            <a:r>
              <a:rPr lang="en-US" sz="1600" dirty="0" err="1"/>
              <a:t>Boxoffice</a:t>
            </a:r>
            <a:r>
              <a:rPr lang="en-US" sz="1600" dirty="0"/>
              <a:t> Ranges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Less Than 1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1 – 5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5 – 10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10 – 50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50 – 100 million</a:t>
            </a:r>
          </a:p>
          <a:p>
            <a:pPr lvl="1" algn="just"/>
            <a:r>
              <a:rPr lang="en-US" sz="1200" dirty="0" err="1"/>
              <a:t>Boxoffice</a:t>
            </a:r>
            <a:r>
              <a:rPr lang="en-US" sz="1200" dirty="0"/>
              <a:t> Greater Than 100 million</a:t>
            </a:r>
          </a:p>
          <a:p>
            <a:pPr lvl="1" algn="just"/>
            <a:endParaRPr lang="en-US" sz="1200" dirty="0"/>
          </a:p>
          <a:p>
            <a:pPr lvl="1" algn="just"/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ED406-08E8-43E0-A0BE-400FD754343C}"/>
              </a:ext>
            </a:extLst>
          </p:cNvPr>
          <p:cNvSpPr txBox="1">
            <a:spLocks/>
          </p:cNvSpPr>
          <p:nvPr/>
        </p:nvSpPr>
        <p:spPr>
          <a:xfrm>
            <a:off x="3669633" y="4463717"/>
            <a:ext cx="3344778" cy="215835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Chasing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Number of Transactions </a:t>
            </a:r>
          </a:p>
          <a:p>
            <a:pPr lvl="1" algn="just"/>
            <a:r>
              <a:rPr lang="en-US" sz="1200" dirty="0"/>
              <a:t>Within Release Year</a:t>
            </a:r>
            <a:endParaRPr lang="en-US" sz="1600" dirty="0"/>
          </a:p>
          <a:p>
            <a:pPr lvl="1" algn="just"/>
            <a:r>
              <a:rPr lang="en-US" sz="1200" dirty="0"/>
              <a:t>1 - 5 Years After Release Year</a:t>
            </a:r>
          </a:p>
          <a:p>
            <a:pPr lvl="1" algn="just"/>
            <a:r>
              <a:rPr lang="en-US" sz="1200" dirty="0"/>
              <a:t>6 - 10 Years After Release Year</a:t>
            </a:r>
          </a:p>
          <a:p>
            <a:pPr lvl="1" algn="just"/>
            <a:r>
              <a:rPr lang="en-US" sz="1200" dirty="0"/>
              <a:t>Over 10 Years After Release Year</a:t>
            </a:r>
          </a:p>
          <a:p>
            <a:pPr lvl="1" algn="just"/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32C61D-1925-4279-ADE1-67D4AC25D2E2}"/>
              </a:ext>
            </a:extLst>
          </p:cNvPr>
          <p:cNvSpPr txBox="1">
            <a:spLocks/>
          </p:cNvSpPr>
          <p:nvPr/>
        </p:nvSpPr>
        <p:spPr>
          <a:xfrm>
            <a:off x="7014411" y="4463717"/>
            <a:ext cx="3344778" cy="21583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Repeating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600" dirty="0"/>
              <a:t>Max Number of Transactions for A Single Movie</a:t>
            </a:r>
            <a:endParaRPr lang="en-US" sz="1200" dirty="0"/>
          </a:p>
          <a:p>
            <a:pPr lvl="1"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328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DB73873-FD17-419E-B16F-EBDE0473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895" y="-1678413"/>
            <a:ext cx="11805791" cy="9212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16664-32D0-4451-9415-ECD70A4DE1DB}"/>
              </a:ext>
            </a:extLst>
          </p:cNvPr>
          <p:cNvSpPr txBox="1"/>
          <p:nvPr/>
        </p:nvSpPr>
        <p:spPr>
          <a:xfrm>
            <a:off x="7431110" y="1736229"/>
            <a:ext cx="4114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4 User Groups: </a:t>
            </a:r>
          </a:p>
          <a:p>
            <a:pPr algn="just"/>
            <a:endParaRPr lang="en-US" dirty="0"/>
          </a:p>
          <a:p>
            <a:pPr algn="just"/>
            <a:r>
              <a:rPr lang="en-US" sz="1600" dirty="0"/>
              <a:t>Highly Active Users (Cluster 3, 1105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&lt; 104 days + registration &lt;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&lt; 203 days + registration &gt;=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Active Users (Cluster 1, 1244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104 &lt; Recency &lt; 203 days + registration &lt; 417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203 &lt; Recency &lt; 457 days + 1+ purchase after 90 days from registration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Inactive Users (Cluster 0, 5842 Users)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203 &lt; Recency &lt; 457 days + 0 purchase after 90 days from registration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457 &lt; Recency &lt; 750 days + registration &gt;= 447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just"/>
            <a:r>
              <a:rPr lang="en-US" sz="1600" dirty="0"/>
              <a:t>Churned Users (Cluster 2, 687 Users)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457 &lt; Recency &lt; 750 days + registration &lt; 447 days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Recency &gt; 750 days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73A52-D4DB-49A4-9912-E08C03879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52" y="-1"/>
            <a:ext cx="10515600" cy="122158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Customer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D587B-FF09-4509-8F40-D5ED0905F66B}"/>
              </a:ext>
            </a:extLst>
          </p:cNvPr>
          <p:cNvSpPr txBox="1"/>
          <p:nvPr/>
        </p:nvSpPr>
        <p:spPr>
          <a:xfrm>
            <a:off x="2368510" y="6235623"/>
            <a:ext cx="6920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Important factors are </a:t>
            </a:r>
            <a:r>
              <a:rPr lang="en-US" sz="1600" b="1" dirty="0"/>
              <a:t>Recency</a:t>
            </a:r>
            <a:r>
              <a:rPr lang="en-US" sz="1600" dirty="0"/>
              <a:t>, </a:t>
            </a:r>
            <a:r>
              <a:rPr lang="en-US" sz="1600" b="1" dirty="0"/>
              <a:t>Registration Length</a:t>
            </a:r>
            <a:r>
              <a:rPr lang="en-US" sz="1600" dirty="0"/>
              <a:t>, and </a:t>
            </a:r>
            <a:r>
              <a:rPr lang="en-US" sz="1600" b="1" dirty="0"/>
              <a:t>After-90-days Purchase</a:t>
            </a:r>
          </a:p>
        </p:txBody>
      </p:sp>
    </p:spTree>
    <p:extLst>
      <p:ext uri="{BB962C8B-B14F-4D97-AF65-F5344CB8AC3E}">
        <p14:creationId xmlns:p14="http://schemas.microsoft.com/office/powerpoint/2010/main" val="405338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1299</Words>
  <Application>Microsoft Office PowerPoint</Application>
  <PresentationFormat>Widescreen</PresentationFormat>
  <Paragraphs>307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Arial Black</vt:lpstr>
      <vt:lpstr>Calibri</vt:lpstr>
      <vt:lpstr>Calibri Light</vt:lpstr>
      <vt:lpstr>Office Theme</vt:lpstr>
      <vt:lpstr>Sony Pictures Take Home</vt:lpstr>
      <vt:lpstr>Agenda</vt:lpstr>
      <vt:lpstr>Transactions Trend</vt:lpstr>
      <vt:lpstr>Churn</vt:lpstr>
      <vt:lpstr>Retention</vt:lpstr>
      <vt:lpstr>The Spike</vt:lpstr>
      <vt:lpstr>User-level Metrics: Transaction</vt:lpstr>
      <vt:lpstr>User-level Metrics: Product Preference</vt:lpstr>
      <vt:lpstr>Customer Segmentation</vt:lpstr>
      <vt:lpstr>Recency, Frequency</vt:lpstr>
      <vt:lpstr>Recency, Frequency</vt:lpstr>
      <vt:lpstr>Targeting – Highly Active Users</vt:lpstr>
      <vt:lpstr>Targeting – Highly Active Users</vt:lpstr>
      <vt:lpstr>Targeting - Highly Active Users</vt:lpstr>
      <vt:lpstr>Targeting – Churned Users</vt:lpstr>
      <vt:lpstr>Targeting – Churned Users</vt:lpstr>
      <vt:lpstr>Targeting – Churned Users</vt:lpstr>
      <vt:lpstr>Recommendations</vt:lpstr>
      <vt:lpstr>Appendix 1: Basic Data Profile</vt:lpstr>
      <vt:lpstr>Appendix 2. Data Quality</vt:lpstr>
      <vt:lpstr>Appendix 3. Elbow Method for K</vt:lpstr>
      <vt:lpstr>Appendix 4. Highly Active Users Preference Lookalike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Sony Picture Take Home</dc:title>
  <dc:creator>Ruichen Yang</dc:creator>
  <cp:lastModifiedBy>Ruichen Yang</cp:lastModifiedBy>
  <cp:revision>97</cp:revision>
  <dcterms:created xsi:type="dcterms:W3CDTF">2021-05-24T06:32:51Z</dcterms:created>
  <dcterms:modified xsi:type="dcterms:W3CDTF">2021-05-28T07:02:40Z</dcterms:modified>
</cp:coreProperties>
</file>